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0" r:id="rId3"/>
    <p:sldId id="268" r:id="rId4"/>
    <p:sldId id="259" r:id="rId5"/>
    <p:sldId id="267" r:id="rId6"/>
    <p:sldId id="266" r:id="rId7"/>
    <p:sldId id="265" r:id="rId8"/>
    <p:sldId id="264" r:id="rId9"/>
    <p:sldId id="263" r:id="rId10"/>
    <p:sldId id="269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7BA2A-B28A-4126-BF9C-03649FDDB5F7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38645-72C3-4717-BA2B-7ACF3FBB7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910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todate.com/contents/diagnosis-of-adrenal-insufficiency-in-adults/abstract/39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our case the patient’s prednisone was stopped abruptly upon discharge from the Hospital.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38645-72C3-4717-BA2B-7ACF3FBB7B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our case the patient’s prednisone was stopped abruptly upon discharge from the Hospital.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38645-72C3-4717-BA2B-7ACF3FBB7B2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>
                <a:hlinkClick r:id="rId3" action="ppaction://hlinkfile"/>
              </a:rPr>
              <a:t>Dorin RI, Qualls CR, Crapo LM. Diagnosis of adrenal insufficiency. Ann Intern Med 2003; 139:194.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38645-72C3-4717-BA2B-7ACF3FBB7B2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96B04BD-556E-4195-B0FA-6F418D62A822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10" charset="0"/>
                <a:ea typeface="ＭＳ Ｐゴシック" pitchFamily="-110" charset="-128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7B901DBA-38AD-404D-9B9A-52AA8ED6F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Adrenal Crisis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  <a:ea typeface="ＭＳ Ｐゴシック" charset="-128"/>
              </a:rPr>
              <a:t>Bo Burns, DO FACEP</a:t>
            </a:r>
          </a:p>
        </p:txBody>
      </p:sp>
      <p:pic>
        <p:nvPicPr>
          <p:cNvPr id="13316" name="Picture 9" descr="ODI logo color we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595938"/>
            <a:ext cx="1727200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0" descr="OU EM Residency logo we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581650"/>
            <a:ext cx="11239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OUDEM logo color w cream we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68288"/>
            <a:ext cx="3724275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COSYNTROPIN STIMULATION TEST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91600" cy="4525963"/>
          </a:xfrm>
        </p:spPr>
        <p:txBody>
          <a:bodyPr/>
          <a:lstStyle/>
          <a:p>
            <a:r>
              <a:rPr lang="en-US" dirty="0" smtClean="0"/>
              <a:t>Mentioned as an item for bonus points in scenario</a:t>
            </a:r>
          </a:p>
          <a:p>
            <a:pPr lvl="1"/>
            <a:r>
              <a:rPr lang="en-US" dirty="0" smtClean="0"/>
              <a:t>High sensitivity to diagnose primary adrenal insufficiency.  A normal response does not exclude the diagnosis of secondary adrenal insufficiency. </a:t>
            </a:r>
            <a:r>
              <a:rPr lang="en-US" baseline="30000" dirty="0" smtClean="0"/>
              <a:t>1</a:t>
            </a:r>
          </a:p>
          <a:p>
            <a:r>
              <a:rPr lang="en-US" dirty="0" smtClean="0"/>
              <a:t>From paper </a:t>
            </a:r>
            <a:r>
              <a:rPr lang="en-US" dirty="0"/>
              <a:t>Severe Sepsis and Septic Shock: Review of the Literature and Emergency Department Management Guidelines </a:t>
            </a:r>
            <a:r>
              <a:rPr lang="en-US" dirty="0" smtClean="0"/>
              <a:t>(Nguyen 2006)</a:t>
            </a:r>
          </a:p>
          <a:p>
            <a:pPr lvl="1"/>
            <a:r>
              <a:rPr lang="en-US" dirty="0"/>
              <a:t>Relative adrenal insufficiency, defined as an increase in serum cortisol level of less than or equal to 9 </a:t>
            </a:r>
            <a:r>
              <a:rPr lang="en-US" dirty="0" smtClean="0"/>
              <a:t>mcg</a:t>
            </a:r>
            <a:r>
              <a:rPr lang="en-US" dirty="0"/>
              <a:t>/</a:t>
            </a:r>
            <a:r>
              <a:rPr lang="en-US" dirty="0" err="1"/>
              <a:t>dL</a:t>
            </a:r>
            <a:r>
              <a:rPr lang="en-US" dirty="0"/>
              <a:t> 1 hour after administration of 250 </a:t>
            </a:r>
            <a:r>
              <a:rPr lang="en-US" dirty="0" err="1" smtClean="0"/>
              <a:t>mcgg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24406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Summary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Clinicians must maintain a high index of suspicion</a:t>
            </a:r>
          </a:p>
          <a:p>
            <a:pPr lvl="1"/>
            <a:r>
              <a:rPr lang="en-US" dirty="0" smtClean="0">
                <a:ea typeface="ＭＳ Ｐゴシック" charset="-128"/>
              </a:rPr>
              <a:t>Do not wait on laboratory to confirm the diagnosis</a:t>
            </a:r>
          </a:p>
          <a:p>
            <a:r>
              <a:rPr lang="en-US" dirty="0" smtClean="0">
                <a:ea typeface="ＭＳ Ｐゴシック" charset="-128"/>
              </a:rPr>
              <a:t>Aggressive volume/electrolyte replacement is necessary</a:t>
            </a:r>
          </a:p>
          <a:p>
            <a:r>
              <a:rPr lang="en-US" dirty="0" smtClean="0">
                <a:ea typeface="ＭＳ Ｐゴシック" charset="-128"/>
              </a:rPr>
              <a:t>Search for the underlying cause </a:t>
            </a:r>
          </a:p>
          <a:p>
            <a:r>
              <a:rPr lang="en-US" dirty="0" smtClean="0">
                <a:ea typeface="ＭＳ Ｐゴシック" charset="-128"/>
              </a:rPr>
              <a:t>Early steroid replacement/administration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Overview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Adrenal Crisis is usually a difficult diagnosis and without treatment can lead to significant morbidity/mortality.</a:t>
            </a:r>
          </a:p>
          <a:p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The initial diagnosis and decision to treat require a high index of suspicion and careful attention to the history and physical.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Overview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Typically occurs in the setting of a physiologic stress or abrupt discontinuation of chronic steroid therapy.</a:t>
            </a:r>
          </a:p>
          <a:p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Surgery, sepsis/infection, MI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	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The adrenal medullae secrete epinephrine (80%) and nor-epinephrine (20%).</a:t>
            </a:r>
          </a:p>
          <a:p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The adrenal cortex produces multiple steroids of which </a:t>
            </a:r>
            <a:r>
              <a:rPr lang="en-US" dirty="0" err="1" smtClean="0">
                <a:ea typeface="ＭＳ Ｐゴシック" charset="-128"/>
              </a:rPr>
              <a:t>cortisol</a:t>
            </a:r>
            <a:r>
              <a:rPr lang="en-US" dirty="0" smtClean="0">
                <a:ea typeface="ＭＳ Ｐゴシック" charset="-128"/>
              </a:rPr>
              <a:t> (hydrocortisone) and </a:t>
            </a:r>
            <a:r>
              <a:rPr lang="en-US" dirty="0" err="1" smtClean="0">
                <a:ea typeface="ＭＳ Ｐゴシック" charset="-128"/>
              </a:rPr>
              <a:t>aldosterone</a:t>
            </a:r>
            <a:r>
              <a:rPr lang="en-US" dirty="0" smtClean="0">
                <a:ea typeface="ＭＳ Ｐゴシック" charset="-128"/>
              </a:rPr>
              <a:t> are the most clinically relevant.</a:t>
            </a:r>
          </a:p>
          <a:p>
            <a:endParaRPr lang="en-US" dirty="0" smtClean="0">
              <a:ea typeface="ＭＳ Ｐゴシック" charset="-128"/>
            </a:endParaRPr>
          </a:p>
          <a:p>
            <a:endParaRPr lang="en-US" dirty="0" smtClean="0">
              <a:ea typeface="ＭＳ Ｐゴシック" charset="-128"/>
            </a:endParaRP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28600"/>
            <a:ext cx="822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Pathophysiology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Primary Adrenal Insufficiency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24400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Caused by destruction of the adrenal glands</a:t>
            </a:r>
          </a:p>
          <a:p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Etiology:</a:t>
            </a:r>
          </a:p>
          <a:p>
            <a:pPr lvl="1"/>
            <a:r>
              <a:rPr lang="en-US" dirty="0" smtClean="0">
                <a:ea typeface="ＭＳ Ｐゴシック" charset="-128"/>
              </a:rPr>
              <a:t>Infection</a:t>
            </a:r>
          </a:p>
          <a:p>
            <a:pPr lvl="1"/>
            <a:r>
              <a:rPr lang="en-US" dirty="0" smtClean="0">
                <a:ea typeface="ＭＳ Ｐゴシック" charset="-128"/>
              </a:rPr>
              <a:t>Hemorrhage</a:t>
            </a:r>
          </a:p>
          <a:p>
            <a:pPr lvl="1"/>
            <a:r>
              <a:rPr lang="en-US" dirty="0" smtClean="0">
                <a:ea typeface="ＭＳ Ｐゴシック" charset="-128"/>
              </a:rPr>
              <a:t>Idiopathic (most common)</a:t>
            </a:r>
          </a:p>
          <a:p>
            <a:pPr lvl="1"/>
            <a:r>
              <a:rPr lang="en-US" dirty="0" smtClean="0">
                <a:ea typeface="ＭＳ Ｐゴシック" charset="-128"/>
              </a:rPr>
              <a:t>Metabolic failure</a:t>
            </a:r>
          </a:p>
          <a:p>
            <a:pPr lvl="2"/>
            <a:r>
              <a:rPr lang="en-US" dirty="0" smtClean="0">
                <a:ea typeface="ＭＳ Ｐゴシック" charset="-128"/>
              </a:rPr>
              <a:t>Congenital adrenal hyperplasia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715000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Secondary Adrenal Insufficiency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smtClean="0"/>
              <a:t>Caused by </a:t>
            </a:r>
            <a:r>
              <a:rPr lang="en-US" dirty="0" err="1" smtClean="0"/>
              <a:t>hypopituitarism</a:t>
            </a:r>
            <a:r>
              <a:rPr lang="en-US" dirty="0" smtClean="0"/>
              <a:t> due to:</a:t>
            </a:r>
          </a:p>
          <a:p>
            <a:pPr lvl="1"/>
            <a:r>
              <a:rPr lang="en-US" dirty="0" smtClean="0"/>
              <a:t>hypothalamic-pituitary disease </a:t>
            </a:r>
          </a:p>
          <a:p>
            <a:pPr lvl="1"/>
            <a:r>
              <a:rPr lang="en-US" dirty="0" smtClean="0"/>
              <a:t>suppression of the hypothalamic-pituitary axis by chronic exogenous steroid administration or endogenous steroid production</a:t>
            </a:r>
          </a:p>
          <a:p>
            <a:pPr lvl="1">
              <a:buNone/>
            </a:pPr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Relatively common and incidence has increased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Clinical signs/symptoms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smtClean="0"/>
              <a:t>Weakness </a:t>
            </a:r>
          </a:p>
          <a:p>
            <a:r>
              <a:rPr lang="en-US" dirty="0" smtClean="0"/>
              <a:t>Pigmentation of skin </a:t>
            </a:r>
          </a:p>
          <a:p>
            <a:r>
              <a:rPr lang="en-US" dirty="0" smtClean="0"/>
              <a:t>Weight loss</a:t>
            </a:r>
          </a:p>
          <a:p>
            <a:r>
              <a:rPr lang="en-US" dirty="0" smtClean="0"/>
              <a:t>Abdominal pain</a:t>
            </a:r>
          </a:p>
          <a:p>
            <a:r>
              <a:rPr lang="en-US" dirty="0" smtClean="0"/>
              <a:t>Diarrhea</a:t>
            </a:r>
          </a:p>
          <a:p>
            <a:r>
              <a:rPr lang="en-US" dirty="0" smtClean="0"/>
              <a:t>Constipation 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Treatment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Airway, Breathing Circulation</a:t>
            </a:r>
          </a:p>
          <a:p>
            <a:pPr lvl="1"/>
            <a:r>
              <a:rPr lang="en-US" dirty="0" smtClean="0">
                <a:ea typeface="ＭＳ Ｐゴシック" charset="-128"/>
              </a:rPr>
              <a:t>Never forget the basics</a:t>
            </a:r>
          </a:p>
          <a:p>
            <a:pPr lvl="1"/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Volume/electrolyte replacement</a:t>
            </a:r>
          </a:p>
          <a:p>
            <a:pPr lvl="1"/>
            <a:r>
              <a:rPr lang="en-US" dirty="0" smtClean="0">
                <a:ea typeface="ＭＳ Ｐゴシック" charset="-128"/>
              </a:rPr>
              <a:t>Sodium, potassium, glucose</a:t>
            </a:r>
          </a:p>
          <a:p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Search for the underlying cause…..</a:t>
            </a:r>
          </a:p>
          <a:p>
            <a:pPr lvl="1"/>
            <a:r>
              <a:rPr lang="en-US" dirty="0" smtClean="0">
                <a:ea typeface="ＭＳ Ｐゴシック" charset="-128"/>
              </a:rPr>
              <a:t>Attention to the History/Physical</a:t>
            </a: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791200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Steroid Replacement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dirty="0" err="1" smtClean="0">
                <a:ea typeface="ＭＳ Ｐゴシック" charset="-128"/>
              </a:rPr>
              <a:t>Solu-cortef</a:t>
            </a:r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Prednisone</a:t>
            </a:r>
          </a:p>
          <a:p>
            <a:r>
              <a:rPr lang="en-US" dirty="0" err="1" smtClean="0">
                <a:ea typeface="ＭＳ Ｐゴシック" charset="-128"/>
              </a:rPr>
              <a:t>Dexamethasone</a:t>
            </a:r>
            <a:endParaRPr lang="en-US" dirty="0" smtClean="0">
              <a:ea typeface="ＭＳ Ｐゴシック" charset="-128"/>
            </a:endParaRPr>
          </a:p>
          <a:p>
            <a:r>
              <a:rPr lang="en-US" dirty="0" smtClean="0">
                <a:ea typeface="ＭＳ Ｐゴシック" charset="-128"/>
              </a:rPr>
              <a:t>Cortisone</a:t>
            </a:r>
          </a:p>
          <a:p>
            <a:r>
              <a:rPr lang="en-US" dirty="0" err="1" smtClean="0">
                <a:ea typeface="ＭＳ Ｐゴシック" charset="-128"/>
              </a:rPr>
              <a:t>Fludrocortisone</a:t>
            </a:r>
            <a:endParaRPr lang="en-US" dirty="0" smtClean="0">
              <a:ea typeface="ＭＳ Ｐゴシック" charset="-128"/>
            </a:endParaRPr>
          </a:p>
        </p:txBody>
      </p:sp>
      <p:pic>
        <p:nvPicPr>
          <p:cNvPr id="14340" name="Picture 8" descr="OU EM logo FINAL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521325"/>
            <a:ext cx="2057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OUDEM_Residency double border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521325"/>
            <a:ext cx="1295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UDEM slide template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OUDEM slide template 2011</Template>
  <TotalTime>102</TotalTime>
  <Words>370</Words>
  <Application>Microsoft Office PowerPoint</Application>
  <PresentationFormat>On-screen Show (4:3)</PresentationFormat>
  <Paragraphs>69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OUDEM slide template 2011</vt:lpstr>
      <vt:lpstr>Adrenal Crisis</vt:lpstr>
      <vt:lpstr>Overview</vt:lpstr>
      <vt:lpstr>Overview</vt:lpstr>
      <vt:lpstr> </vt:lpstr>
      <vt:lpstr>Primary Adrenal Insufficiency</vt:lpstr>
      <vt:lpstr>Secondary Adrenal Insufficiency</vt:lpstr>
      <vt:lpstr>Clinical signs/symptoms</vt:lpstr>
      <vt:lpstr>Treatment</vt:lpstr>
      <vt:lpstr>Steroid Replacement</vt:lpstr>
      <vt:lpstr>COSYNTROPIN STIMULATION TEST</vt:lpstr>
      <vt:lpstr>Summary</vt:lpstr>
    </vt:vector>
  </TitlesOfParts>
  <Company>OU-Tulsa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Adrenal Crisis</dc:title>
  <dc:creator>bburns</dc:creator>
  <cp:lastModifiedBy>Sharon</cp:lastModifiedBy>
  <cp:revision>12</cp:revision>
  <dcterms:created xsi:type="dcterms:W3CDTF">2011-03-23T17:46:50Z</dcterms:created>
  <dcterms:modified xsi:type="dcterms:W3CDTF">2011-10-06T16:00:26Z</dcterms:modified>
</cp:coreProperties>
</file>